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1"/>
  </p:notesMasterIdLst>
  <p:handoutMasterIdLst>
    <p:handoutMasterId r:id="rId12"/>
  </p:handoutMasterIdLst>
  <p:sldIdLst>
    <p:sldId id="378" r:id="rId2"/>
    <p:sldId id="380" r:id="rId3"/>
    <p:sldId id="420" r:id="rId4"/>
    <p:sldId id="444" r:id="rId5"/>
    <p:sldId id="481" r:id="rId6"/>
    <p:sldId id="518" r:id="rId7"/>
    <p:sldId id="519" r:id="rId8"/>
    <p:sldId id="449" r:id="rId9"/>
    <p:sldId id="477" r:id="rId10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444"/>
            <p14:sldId id="481"/>
            <p14:sldId id="518"/>
            <p14:sldId id="519"/>
            <p14:sldId id="449"/>
            <p14:sldId id="4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1A52"/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5" autoAdjust="0"/>
    <p:restoredTop sz="95313" autoAdjust="0"/>
  </p:normalViewPr>
  <p:slideViewPr>
    <p:cSldViewPr snapToGrid="0" snapToObjects="1">
      <p:cViewPr varScale="1">
        <p:scale>
          <a:sx n="99" d="100"/>
          <a:sy n="99" d="100"/>
        </p:scale>
        <p:origin x="344" y="176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184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486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097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4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09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195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dirty="0"/>
              <a:t>DC-DC Converter for PV Module</a:t>
            </a:r>
            <a:br>
              <a:rPr lang="en-US" dirty="0"/>
            </a:br>
            <a:r>
              <a:rPr lang="en-US" dirty="0"/>
              <a:t>Integration</a:t>
            </a:r>
            <a:endParaRPr lang="da-DK" dirty="0">
              <a:solidFill>
                <a:srgbClr val="FF0000"/>
              </a:solidFill>
            </a:endParaRPr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>
                <a:solidFill>
                  <a:schemeClr val="accent1"/>
                </a:solidFill>
              </a:rPr>
              <a:t>Group 760</a:t>
            </a:r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>
          <a:xfrm>
            <a:off x="814647" y="1629295"/>
            <a:ext cx="4227254" cy="500426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INTRODUCTION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CONVERTER DESIGN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MPPT ALGORITHM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TESTS RESULTS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DISCUSSION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CONCLUSION</a:t>
            </a:r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dsholder til billede 12">
            <a:extLst>
              <a:ext uri="{FF2B5EF4-FFF2-40B4-BE49-F238E27FC236}">
                <a16:creationId xmlns:a16="http://schemas.microsoft.com/office/drawing/2014/main" id="{74FE6D9D-83F1-4A05-9874-7A2B132E16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50" t="13976" r="17991" b="36104"/>
          <a:stretch/>
        </p:blipFill>
        <p:spPr>
          <a:xfrm>
            <a:off x="0" y="-1"/>
            <a:ext cx="12192000" cy="6858001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Hardware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Interface Board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07B1952-826B-4C4C-A5A0-D10DB72E0A3C}"/>
              </a:ext>
            </a:extLst>
          </p:cNvPr>
          <p:cNvSpPr txBox="1"/>
          <p:nvPr/>
        </p:nvSpPr>
        <p:spPr>
          <a:xfrm>
            <a:off x="1780030" y="5693169"/>
            <a:ext cx="4030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Top-view of Interface board with DSP kit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17" name="Textfeld 10">
            <a:extLst>
              <a:ext uri="{FF2B5EF4-FFF2-40B4-BE49-F238E27FC236}">
                <a16:creationId xmlns:a16="http://schemas.microsoft.com/office/drawing/2014/main" id="{20974715-654B-D645-AFB3-F01E84A3A1C5}"/>
              </a:ext>
            </a:extLst>
          </p:cNvPr>
          <p:cNvSpPr txBox="1"/>
          <p:nvPr/>
        </p:nvSpPr>
        <p:spPr>
          <a:xfrm flipH="1">
            <a:off x="7396572" y="1470952"/>
            <a:ext cx="444837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err="1"/>
              <a:t>Sections</a:t>
            </a:r>
            <a:r>
              <a:rPr lang="de-DE" sz="2000" b="1" spc="300" dirty="0"/>
              <a:t> </a:t>
            </a:r>
            <a:r>
              <a:rPr lang="de-DE" sz="2000" b="1" spc="300" dirty="0" err="1"/>
              <a:t>of</a:t>
            </a:r>
            <a:r>
              <a:rPr lang="de-DE" sz="2000" b="1" spc="300" dirty="0"/>
              <a:t> </a:t>
            </a:r>
            <a:r>
              <a:rPr lang="de-DE" sz="2000" b="1" spc="300" dirty="0" err="1"/>
              <a:t>board</a:t>
            </a:r>
            <a:endParaRPr lang="de-DE" sz="2000" b="1" spc="300" dirty="0"/>
          </a:p>
          <a:p>
            <a:endParaRPr lang="de-DE" sz="2000" b="1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/>
              <a:t>Power </a:t>
            </a:r>
            <a:r>
              <a:rPr lang="de-DE" sz="2000" spc="300" dirty="0" err="1"/>
              <a:t>supply</a:t>
            </a: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/>
              <a:t>DSP </a:t>
            </a:r>
            <a:r>
              <a:rPr lang="de-DE" sz="2000" spc="300" dirty="0" err="1"/>
              <a:t>development</a:t>
            </a:r>
            <a:r>
              <a:rPr lang="de-DE" sz="2000" spc="300" dirty="0"/>
              <a:t> </a:t>
            </a:r>
            <a:r>
              <a:rPr lang="de-DE" sz="2000" spc="300" dirty="0" err="1"/>
              <a:t>kit</a:t>
            </a: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/>
              <a:t>Reference </a:t>
            </a:r>
            <a:r>
              <a:rPr lang="de-DE" sz="2000" spc="300" dirty="0" err="1"/>
              <a:t>selection</a:t>
            </a: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/>
              <a:t>UART </a:t>
            </a:r>
            <a:r>
              <a:rPr lang="de-DE" sz="2000" spc="300" dirty="0" err="1"/>
              <a:t>connection</a:t>
            </a:r>
            <a:r>
              <a:rPr lang="de-DE" sz="2000" spc="300" dirty="0"/>
              <a:t> </a:t>
            </a:r>
            <a:r>
              <a:rPr lang="de-DE" sz="2000" spc="300" dirty="0" err="1"/>
              <a:t>with</a:t>
            </a:r>
            <a:r>
              <a:rPr lang="de-DE" sz="2000" spc="300" dirty="0"/>
              <a:t> PC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19" name="Picture 18" descr="A circuit board on a table&#13;&#10;&#13;&#10;Description automatically generated">
            <a:extLst>
              <a:ext uri="{FF2B5EF4-FFF2-40B4-BE49-F238E27FC236}">
                <a16:creationId xmlns:a16="http://schemas.microsoft.com/office/drawing/2014/main" id="{2B8D47A4-E225-D049-BEB7-58CD906DA6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64" y="1449572"/>
            <a:ext cx="5519682" cy="413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Inverter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0" name="Pladsholder til slidenummer 1">
            <a:extLst>
              <a:ext uri="{FF2B5EF4-FFF2-40B4-BE49-F238E27FC236}">
                <a16:creationId xmlns:a16="http://schemas.microsoft.com/office/drawing/2014/main" id="{48CF1FBB-FB7A-48CA-A7A8-D9D2B515141F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9E11992D-C297-4BC4-88B0-F4401B08617E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5" name="Picture 4" descr="A picture containing indoor, LEGO, toy, floor&#13;&#10;&#13;&#10;Description automatically generated">
            <a:extLst>
              <a:ext uri="{FF2B5EF4-FFF2-40B4-BE49-F238E27FC236}">
                <a16:creationId xmlns:a16="http://schemas.microsoft.com/office/drawing/2014/main" id="{7257E38C-6AA4-2448-B8C0-3E32B05BB4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881" y="1603230"/>
            <a:ext cx="5485462" cy="3599835"/>
          </a:xfrm>
          <a:prstGeom prst="rect">
            <a:avLst/>
          </a:prstGeom>
        </p:spPr>
      </p:pic>
      <p:sp>
        <p:nvSpPr>
          <p:cNvPr id="16" name="Textfeld 10">
            <a:extLst>
              <a:ext uri="{FF2B5EF4-FFF2-40B4-BE49-F238E27FC236}">
                <a16:creationId xmlns:a16="http://schemas.microsoft.com/office/drawing/2014/main" id="{603D0F06-C0DF-0342-8FE9-27DB09A74D8C}"/>
              </a:ext>
            </a:extLst>
          </p:cNvPr>
          <p:cNvSpPr txBox="1"/>
          <p:nvPr/>
        </p:nvSpPr>
        <p:spPr>
          <a:xfrm flipH="1">
            <a:off x="6297768" y="1495868"/>
            <a:ext cx="5613584" cy="4606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/>
              <a:t>Inverter </a:t>
            </a:r>
            <a:r>
              <a:rPr lang="de-DE" sz="2000" b="1" spc="300" dirty="0" err="1"/>
              <a:t>Electrical</a:t>
            </a:r>
            <a:r>
              <a:rPr lang="de-DE" sz="2000" b="1" spc="300" dirty="0"/>
              <a:t> </a:t>
            </a:r>
            <a:r>
              <a:rPr lang="de-DE" sz="2000" b="1" spc="300" dirty="0" err="1"/>
              <a:t>Characteristics</a:t>
            </a:r>
            <a:endParaRPr lang="de-DE" sz="2000" b="1" spc="300" dirty="0"/>
          </a:p>
          <a:p>
            <a:endParaRPr lang="de-DE" sz="2000" b="1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/>
              <a:t>Power </a:t>
            </a:r>
            <a:r>
              <a:rPr lang="de-DE" sz="2000" spc="300" dirty="0" err="1"/>
              <a:t>capability</a:t>
            </a:r>
            <a:r>
              <a:rPr lang="de-DE" sz="2000" spc="300" dirty="0"/>
              <a:t> : 7.3kW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/>
              <a:t>DC link </a:t>
            </a:r>
            <a:r>
              <a:rPr lang="de-DE" sz="2000" spc="300" dirty="0" err="1"/>
              <a:t>voltage</a:t>
            </a:r>
            <a:r>
              <a:rPr lang="de-DE" sz="2000" spc="300" dirty="0"/>
              <a:t> : 35V</a:t>
            </a:r>
          </a:p>
          <a:p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 err="1"/>
              <a:t>Switching</a:t>
            </a:r>
            <a:r>
              <a:rPr lang="de-DE" sz="2000" spc="300" dirty="0"/>
              <a:t> </a:t>
            </a:r>
            <a:r>
              <a:rPr lang="de-DE" sz="2000" spc="300" dirty="0" err="1"/>
              <a:t>frequency</a:t>
            </a:r>
            <a:r>
              <a:rPr lang="de-DE" sz="2000" spc="300" dirty="0"/>
              <a:t> : 20kHz</a:t>
            </a:r>
          </a:p>
          <a:p>
            <a:endParaRPr lang="de-DE" sz="2000" spc="300" dirty="0"/>
          </a:p>
          <a:p>
            <a:r>
              <a:rPr lang="de-DE" sz="2000" b="1" spc="300" dirty="0"/>
              <a:t>MOSFET </a:t>
            </a:r>
            <a:r>
              <a:rPr lang="de-DE" sz="2000" b="1" spc="300" dirty="0" err="1"/>
              <a:t>Used</a:t>
            </a:r>
            <a:endParaRPr lang="de-DE" sz="2000" b="1" spc="300" dirty="0"/>
          </a:p>
          <a:p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/>
              <a:t>Infineon </a:t>
            </a:r>
            <a:r>
              <a:rPr lang="de-DE" sz="2000" spc="300" dirty="0" err="1"/>
              <a:t>OptiMOS</a:t>
            </a:r>
            <a:r>
              <a:rPr lang="de-DE" sz="2000" spc="300" baseline="30000" dirty="0" err="1"/>
              <a:t>TM</a:t>
            </a:r>
            <a:r>
              <a:rPr lang="de-DE" sz="2000" spc="300" baseline="30000" dirty="0"/>
              <a:t>  </a:t>
            </a:r>
            <a:r>
              <a:rPr lang="de-DE" sz="2000" spc="300" dirty="0"/>
              <a:t>: 80V 300A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baseline="30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/>
              <a:t>Package type : PG-HSOF-8-1</a:t>
            </a:r>
            <a:endParaRPr lang="de-DE" sz="2000" b="1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1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pc="300" dirty="0"/>
              <a:t>Max. </a:t>
            </a:r>
            <a:r>
              <a:rPr lang="de-DE" sz="2000" spc="300" dirty="0" err="1"/>
              <a:t>allowed</a:t>
            </a:r>
            <a:r>
              <a:rPr lang="de-DE" sz="2000" spc="300" dirty="0"/>
              <a:t> </a:t>
            </a:r>
            <a:r>
              <a:rPr lang="de-DE" sz="2000" spc="300" dirty="0" err="1"/>
              <a:t>T</a:t>
            </a:r>
            <a:r>
              <a:rPr lang="de-DE" sz="2000" spc="300" baseline="-25000" dirty="0" err="1"/>
              <a:t>j</a:t>
            </a:r>
            <a:r>
              <a:rPr lang="de-DE" sz="2000" spc="300" dirty="0"/>
              <a:t> : 175℃</a:t>
            </a:r>
            <a:endParaRPr lang="de-DE" sz="2000" spc="300" baseline="-25000" dirty="0"/>
          </a:p>
        </p:txBody>
      </p:sp>
      <p:sp>
        <p:nvSpPr>
          <p:cNvPr id="18" name="Textfeld 5">
            <a:extLst>
              <a:ext uri="{FF2B5EF4-FFF2-40B4-BE49-F238E27FC236}">
                <a16:creationId xmlns:a16="http://schemas.microsoft.com/office/drawing/2014/main" id="{BEC9C734-5BB7-874F-8BE6-D67BE1C0DC25}"/>
              </a:ext>
            </a:extLst>
          </p:cNvPr>
          <p:cNvSpPr txBox="1"/>
          <p:nvPr/>
        </p:nvSpPr>
        <p:spPr>
          <a:xfrm>
            <a:off x="1644409" y="5254770"/>
            <a:ext cx="4030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3phase Inverter with Current Sensor</a:t>
            </a:r>
          </a:p>
        </p:txBody>
      </p:sp>
    </p:spTree>
    <p:extLst>
      <p:ext uri="{BB962C8B-B14F-4D97-AF65-F5344CB8AC3E}">
        <p14:creationId xmlns:p14="http://schemas.microsoft.com/office/powerpoint/2010/main" val="383003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Inverter</a:t>
            </a:r>
            <a:r>
              <a:rPr lang="ja-JP" altLang="en-US"/>
              <a:t> </a:t>
            </a:r>
            <a:r>
              <a:rPr lang="en-US" altLang="ja-JP" dirty="0"/>
              <a:t>thermal test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0" name="Pladsholder til slidenummer 1">
            <a:extLst>
              <a:ext uri="{FF2B5EF4-FFF2-40B4-BE49-F238E27FC236}">
                <a16:creationId xmlns:a16="http://schemas.microsoft.com/office/drawing/2014/main" id="{48CF1FBB-FB7A-48CA-A7A8-D9D2B515141F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9E11992D-C297-4BC4-88B0-F4401B08617E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13" name="Picture 1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F568B8FD-924F-7B42-9661-A32436818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927796"/>
            <a:ext cx="8661400" cy="28321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9BE00AE-E805-F94C-848B-6220B881C44D}"/>
              </a:ext>
            </a:extLst>
          </p:cNvPr>
          <p:cNvSpPr/>
          <p:nvPr/>
        </p:nvSpPr>
        <p:spPr>
          <a:xfrm>
            <a:off x="3553967" y="1540898"/>
            <a:ext cx="5084066" cy="1178189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spc="300" dirty="0">
                <a:solidFill>
                  <a:schemeClr val="tx1"/>
                </a:solidFill>
              </a:rPr>
              <a:t>Inverter </a:t>
            </a:r>
            <a:r>
              <a:rPr lang="de-DE" b="1" spc="300" dirty="0" err="1">
                <a:solidFill>
                  <a:schemeClr val="tx1"/>
                </a:solidFill>
              </a:rPr>
              <a:t>case</a:t>
            </a:r>
            <a:r>
              <a:rPr lang="de-DE" b="1" spc="300" dirty="0">
                <a:solidFill>
                  <a:schemeClr val="tx1"/>
                </a:solidFill>
              </a:rPr>
              <a:t> </a:t>
            </a:r>
            <a:r>
              <a:rPr lang="de-DE" b="1" spc="300" dirty="0" err="1">
                <a:solidFill>
                  <a:schemeClr val="tx1"/>
                </a:solidFill>
              </a:rPr>
              <a:t>temperature</a:t>
            </a:r>
            <a:r>
              <a:rPr lang="de-DE" b="1" spc="300" dirty="0">
                <a:solidFill>
                  <a:schemeClr val="tx1"/>
                </a:solidFill>
              </a:rPr>
              <a:t> </a:t>
            </a:r>
            <a:r>
              <a:rPr lang="de-DE" b="1" spc="300" dirty="0" err="1">
                <a:solidFill>
                  <a:schemeClr val="tx1"/>
                </a:solidFill>
              </a:rPr>
              <a:t>test</a:t>
            </a:r>
            <a:r>
              <a:rPr lang="de-DE" b="1" spc="300" dirty="0">
                <a:solidFill>
                  <a:schemeClr val="tx1"/>
                </a:solidFill>
              </a:rPr>
              <a:t> at different </a:t>
            </a:r>
            <a:r>
              <a:rPr lang="de-DE" b="1" spc="300" dirty="0" err="1">
                <a:solidFill>
                  <a:schemeClr val="tx1"/>
                </a:solidFill>
              </a:rPr>
              <a:t>operating</a:t>
            </a:r>
            <a:r>
              <a:rPr lang="de-DE" b="1" spc="300" dirty="0">
                <a:solidFill>
                  <a:schemeClr val="tx1"/>
                </a:solidFill>
              </a:rPr>
              <a:t> </a:t>
            </a:r>
            <a:r>
              <a:rPr lang="de-DE" b="1" spc="300" dirty="0" err="1">
                <a:solidFill>
                  <a:schemeClr val="tx1"/>
                </a:solidFill>
              </a:rPr>
              <a:t>condition</a:t>
            </a:r>
            <a:r>
              <a:rPr lang="de-DE" b="1" spc="300" dirty="0">
                <a:solidFill>
                  <a:schemeClr val="tx1"/>
                </a:solidFill>
              </a:rPr>
              <a:t> </a:t>
            </a:r>
            <a:r>
              <a:rPr lang="de-DE" b="1" spc="300" dirty="0" err="1">
                <a:solidFill>
                  <a:schemeClr val="tx1"/>
                </a:solidFill>
              </a:rPr>
              <a:t>upto</a:t>
            </a:r>
            <a:r>
              <a:rPr lang="de-DE" b="1" spc="300" dirty="0">
                <a:solidFill>
                  <a:schemeClr val="tx1"/>
                </a:solidFill>
              </a:rPr>
              <a:t> </a:t>
            </a:r>
            <a:r>
              <a:rPr lang="de-DE" b="1" spc="300" dirty="0" err="1">
                <a:solidFill>
                  <a:schemeClr val="tx1"/>
                </a:solidFill>
              </a:rPr>
              <a:t>rated</a:t>
            </a:r>
            <a:r>
              <a:rPr lang="de-DE" b="1" spc="300" dirty="0">
                <a:solidFill>
                  <a:schemeClr val="tx1"/>
                </a:solidFill>
              </a:rPr>
              <a:t> </a:t>
            </a:r>
            <a:r>
              <a:rPr lang="de-DE" b="1" spc="300" dirty="0" err="1">
                <a:solidFill>
                  <a:schemeClr val="tx1"/>
                </a:solidFill>
              </a:rPr>
              <a:t>values</a:t>
            </a:r>
            <a:endParaRPr lang="de-DE" spc="300" baseline="-25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401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US" dirty="0"/>
              <a:t>Simulation result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10" name="Pladsholder til slidenummer 1">
            <a:extLst>
              <a:ext uri="{FF2B5EF4-FFF2-40B4-BE49-F238E27FC236}">
                <a16:creationId xmlns:a16="http://schemas.microsoft.com/office/drawing/2014/main" id="{48CF1FBB-FB7A-48CA-A7A8-D9D2B515141F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9E11992D-C297-4BC4-88B0-F4401B08617E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5" name="Picture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0F9296FA-6BAA-4445-A5D9-91AD86195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42" y="1375962"/>
            <a:ext cx="5278257" cy="4472739"/>
          </a:xfrm>
          <a:prstGeom prst="rect">
            <a:avLst/>
          </a:prstGeom>
        </p:spPr>
      </p:pic>
      <p:pic>
        <p:nvPicPr>
          <p:cNvPr id="7" name="Picture 6" descr="A close up of a map&#13;&#10;&#13;&#10;Description automatically generated">
            <a:extLst>
              <a:ext uri="{FF2B5EF4-FFF2-40B4-BE49-F238E27FC236}">
                <a16:creationId xmlns:a16="http://schemas.microsoft.com/office/drawing/2014/main" id="{E00D9DC0-D087-6F44-862E-342DDBAFE4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75962"/>
            <a:ext cx="5437670" cy="4472739"/>
          </a:xfrm>
          <a:prstGeom prst="rect">
            <a:avLst/>
          </a:prstGeom>
        </p:spPr>
      </p:pic>
      <p:sp>
        <p:nvSpPr>
          <p:cNvPr id="14" name="Textfeld 5">
            <a:extLst>
              <a:ext uri="{FF2B5EF4-FFF2-40B4-BE49-F238E27FC236}">
                <a16:creationId xmlns:a16="http://schemas.microsoft.com/office/drawing/2014/main" id="{953CF7A9-708C-274D-9FB8-871980C62688}"/>
              </a:ext>
            </a:extLst>
          </p:cNvPr>
          <p:cNvSpPr txBox="1"/>
          <p:nvPr/>
        </p:nvSpPr>
        <p:spPr>
          <a:xfrm>
            <a:off x="1644409" y="5831882"/>
            <a:ext cx="403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Torque Control</a:t>
            </a:r>
          </a:p>
        </p:txBody>
      </p:sp>
      <p:sp>
        <p:nvSpPr>
          <p:cNvPr id="15" name="Textfeld 5">
            <a:extLst>
              <a:ext uri="{FF2B5EF4-FFF2-40B4-BE49-F238E27FC236}">
                <a16:creationId xmlns:a16="http://schemas.microsoft.com/office/drawing/2014/main" id="{7A634ECC-67D6-C649-917F-A1C76A7819B0}"/>
              </a:ext>
            </a:extLst>
          </p:cNvPr>
          <p:cNvSpPr txBox="1"/>
          <p:nvPr/>
        </p:nvSpPr>
        <p:spPr>
          <a:xfrm>
            <a:off x="6799360" y="5831882"/>
            <a:ext cx="403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Speed Control</a:t>
            </a:r>
          </a:p>
        </p:txBody>
      </p:sp>
    </p:spTree>
    <p:extLst>
      <p:ext uri="{BB962C8B-B14F-4D97-AF65-F5344CB8AC3E}">
        <p14:creationId xmlns:p14="http://schemas.microsoft.com/office/powerpoint/2010/main" val="4255427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Regenerative braking</a:t>
            </a:r>
          </a:p>
        </p:txBody>
      </p:sp>
      <p:sp>
        <p:nvSpPr>
          <p:cNvPr id="11" name="Pladsholder til slidenummer 1">
            <a:extLst>
              <a:ext uri="{FF2B5EF4-FFF2-40B4-BE49-F238E27FC236}">
                <a16:creationId xmlns:a16="http://schemas.microsoft.com/office/drawing/2014/main" id="{3766E1D2-30EF-4BF2-8F6D-529ED916EFC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6" name="Pladsholder til slidenummer 1">
            <a:extLst>
              <a:ext uri="{FF2B5EF4-FFF2-40B4-BE49-F238E27FC236}">
                <a16:creationId xmlns:a16="http://schemas.microsoft.com/office/drawing/2014/main" id="{40CB867D-AAF9-4C94-88E9-9B4A213B0EF0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5" name="Picture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EB31674A-CE14-B945-8FA6-28BC292C9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4" y="1774303"/>
            <a:ext cx="5221991" cy="4327954"/>
          </a:xfrm>
          <a:prstGeom prst="rect">
            <a:avLst/>
          </a:prstGeom>
        </p:spPr>
      </p:pic>
      <p:sp>
        <p:nvSpPr>
          <p:cNvPr id="17" name="Textfeld 10">
            <a:extLst>
              <a:ext uri="{FF2B5EF4-FFF2-40B4-BE49-F238E27FC236}">
                <a16:creationId xmlns:a16="http://schemas.microsoft.com/office/drawing/2014/main" id="{87D2A922-109F-7E43-8687-3FC3328FEA01}"/>
              </a:ext>
            </a:extLst>
          </p:cNvPr>
          <p:cNvSpPr txBox="1"/>
          <p:nvPr/>
        </p:nvSpPr>
        <p:spPr>
          <a:xfrm flipH="1">
            <a:off x="6096000" y="2267218"/>
            <a:ext cx="56135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err="1"/>
              <a:t>When</a:t>
            </a:r>
            <a:r>
              <a:rPr lang="de-DE" sz="2000" b="1" spc="300" dirty="0"/>
              <a:t> </a:t>
            </a:r>
            <a:r>
              <a:rPr lang="de-DE" sz="2000" b="1" spc="300" dirty="0" err="1"/>
              <a:t>the</a:t>
            </a:r>
            <a:r>
              <a:rPr lang="de-DE" sz="2000" b="1" spc="300" dirty="0"/>
              <a:t> </a:t>
            </a:r>
            <a:r>
              <a:rPr lang="de-DE" sz="2000" b="1" spc="300" dirty="0" err="1"/>
              <a:t>rotor</a:t>
            </a:r>
            <a:r>
              <a:rPr lang="de-DE" sz="2000" b="1" spc="300" dirty="0"/>
              <a:t> </a:t>
            </a:r>
            <a:r>
              <a:rPr lang="de-DE" sz="2000" b="1" spc="300" dirty="0" err="1"/>
              <a:t>speed</a:t>
            </a:r>
            <a:r>
              <a:rPr lang="de-DE" sz="2000" b="1" spc="300" dirty="0"/>
              <a:t> </a:t>
            </a:r>
            <a:r>
              <a:rPr lang="de-DE" sz="2000" b="1" spc="300" dirty="0" err="1"/>
              <a:t>is</a:t>
            </a:r>
            <a:r>
              <a:rPr lang="de-DE" sz="2000" b="1" spc="300" dirty="0"/>
              <a:t> </a:t>
            </a:r>
            <a:r>
              <a:rPr lang="de-DE" sz="2000" b="1" spc="300" dirty="0" err="1"/>
              <a:t>higher</a:t>
            </a:r>
            <a:r>
              <a:rPr lang="de-DE" sz="2000" b="1" spc="300" dirty="0"/>
              <a:t> </a:t>
            </a:r>
            <a:r>
              <a:rPr lang="de-DE" sz="2000" b="1" spc="300" dirty="0" err="1"/>
              <a:t>than</a:t>
            </a:r>
            <a:r>
              <a:rPr lang="de-DE" sz="2000" b="1" spc="300" dirty="0"/>
              <a:t> </a:t>
            </a:r>
            <a:r>
              <a:rPr lang="de-DE" sz="2000" b="1" spc="300" dirty="0" err="1"/>
              <a:t>synchronous</a:t>
            </a:r>
            <a:r>
              <a:rPr lang="de-DE" sz="2000" b="1" spc="300" dirty="0"/>
              <a:t> </a:t>
            </a:r>
            <a:r>
              <a:rPr lang="de-DE" sz="2000" b="1" spc="300" dirty="0" err="1"/>
              <a:t>speed</a:t>
            </a:r>
            <a:r>
              <a:rPr lang="de-DE" sz="2000" b="1" spc="300" dirty="0"/>
              <a:t> (i.e., negative </a:t>
            </a:r>
            <a:r>
              <a:rPr lang="de-DE" sz="2000" b="1" spc="300" dirty="0" err="1"/>
              <a:t>slip</a:t>
            </a:r>
            <a:r>
              <a:rPr lang="de-DE" sz="2000" b="1" spc="300" dirty="0"/>
              <a:t>), </a:t>
            </a:r>
            <a:r>
              <a:rPr lang="de-DE" sz="2000" b="1" spc="300" dirty="0" err="1"/>
              <a:t>the</a:t>
            </a:r>
            <a:r>
              <a:rPr lang="de-DE" sz="2000" b="1" spc="300" dirty="0"/>
              <a:t> </a:t>
            </a:r>
            <a:r>
              <a:rPr lang="de-DE" sz="2000" b="1" spc="300" dirty="0" err="1"/>
              <a:t>machine</a:t>
            </a:r>
            <a:r>
              <a:rPr lang="de-DE" sz="2000" b="1" spc="300" dirty="0"/>
              <a:t> </a:t>
            </a:r>
            <a:r>
              <a:rPr lang="de-DE" sz="2000" b="1" spc="300" dirty="0" err="1"/>
              <a:t>runs</a:t>
            </a:r>
            <a:r>
              <a:rPr lang="de-DE" sz="2000" b="1" spc="300" dirty="0"/>
              <a:t> in </a:t>
            </a:r>
            <a:r>
              <a:rPr lang="de-DE" sz="2000" b="1" spc="300" dirty="0" err="1"/>
              <a:t>generation</a:t>
            </a:r>
            <a:r>
              <a:rPr lang="de-DE" sz="2000" b="1" spc="300" dirty="0"/>
              <a:t> </a:t>
            </a:r>
            <a:r>
              <a:rPr lang="de-DE" sz="2000" b="1" spc="300" dirty="0" err="1"/>
              <a:t>mode</a:t>
            </a:r>
            <a:r>
              <a:rPr lang="de-DE" sz="2000" b="1" spc="300" dirty="0"/>
              <a:t>.</a:t>
            </a:r>
            <a:endParaRPr lang="de-DE" sz="2000" spc="3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04705E-F2E2-FE4D-A3B3-670A94B95344}"/>
                  </a:ext>
                </a:extLst>
              </p:cNvPr>
              <p:cNvSpPr txBox="1"/>
              <p:nvPr/>
            </p:nvSpPr>
            <p:spPr>
              <a:xfrm>
                <a:off x="7679532" y="3938280"/>
                <a:ext cx="1959639" cy="4494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𝑠𝑙𝑖𝑝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𝑠𝑦𝑛𝑐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𝑟𝑜𝑡𝑜𝑟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𝑠𝑦𝑛𝑐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804705E-F2E2-FE4D-A3B3-670A94B953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79532" y="3938280"/>
                <a:ext cx="1959639" cy="449418"/>
              </a:xfrm>
              <a:prstGeom prst="rect">
                <a:avLst/>
              </a:prstGeom>
              <a:blipFill>
                <a:blip r:embed="rId4"/>
                <a:stretch>
                  <a:fillRect l="-5161" t="-11111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0">
                <a:extLst>
                  <a:ext uri="{FF2B5EF4-FFF2-40B4-BE49-F238E27FC236}">
                    <a16:creationId xmlns:a16="http://schemas.microsoft.com/office/drawing/2014/main" id="{63C2987A-8CCE-3D4F-8915-44CBACAF14CC}"/>
                  </a:ext>
                </a:extLst>
              </p:cNvPr>
              <p:cNvSpPr txBox="1"/>
              <p:nvPr/>
            </p:nvSpPr>
            <p:spPr>
              <a:xfrm flipH="1">
                <a:off x="6012037" y="4523179"/>
                <a:ext cx="5613584" cy="12450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𝑟𝑜𝑡𝑜𝑟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𝑠𝑦𝑛𝑐</m:t>
                          </m:r>
                        </m:sub>
                      </m:sSub>
                    </m:oMath>
                  </m:oMathPara>
                </a14:m>
                <a:endParaRPr lang="de-DE" sz="2000" spc="300" baseline="-25000" dirty="0"/>
              </a:p>
              <a:p>
                <a:pPr algn="ctr"/>
                <a:endParaRPr lang="de-DE" sz="2000" spc="300" baseline="-25000" dirty="0"/>
              </a:p>
              <a:p>
                <a:pPr algn="ctr"/>
                <a:r>
                  <a:rPr lang="de-DE" sz="2000" spc="300" dirty="0"/>
                  <a:t>Negative </a:t>
                </a:r>
                <a:r>
                  <a:rPr lang="de-DE" sz="2000" spc="300" dirty="0" err="1"/>
                  <a:t>slip</a:t>
                </a:r>
                <a:endParaRPr lang="de-DE" sz="2000" spc="300" dirty="0"/>
              </a:p>
              <a:p>
                <a:pPr algn="ctr"/>
                <a:r>
                  <a:rPr lang="de-DE" sz="2000" spc="300" dirty="0"/>
                  <a:t>Negative </a:t>
                </a:r>
                <a:r>
                  <a:rPr lang="de-DE" sz="2000" spc="300" dirty="0" err="1"/>
                  <a:t>torque</a:t>
                </a:r>
                <a:endParaRPr lang="de-DE" sz="2000" spc="300" dirty="0"/>
              </a:p>
            </p:txBody>
          </p:sp>
        </mc:Choice>
        <mc:Fallback>
          <p:sp>
            <p:nvSpPr>
              <p:cNvPr id="19" name="Textfeld 10">
                <a:extLst>
                  <a:ext uri="{FF2B5EF4-FFF2-40B4-BE49-F238E27FC236}">
                    <a16:creationId xmlns:a16="http://schemas.microsoft.com/office/drawing/2014/main" id="{63C2987A-8CCE-3D4F-8915-44CBACAF14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6012037" y="4523179"/>
                <a:ext cx="5613584" cy="1245021"/>
              </a:xfrm>
              <a:prstGeom prst="rect">
                <a:avLst/>
              </a:prstGeom>
              <a:blipFill>
                <a:blip r:embed="rId5"/>
                <a:stretch>
                  <a:fillRect b="-70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532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 err="1"/>
              <a:t>Regenrative</a:t>
            </a:r>
            <a:r>
              <a:rPr lang="en-GB" dirty="0"/>
              <a:t> braking simulation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6" name="Pladsholder til slidenummer 1">
            <a:extLst>
              <a:ext uri="{FF2B5EF4-FFF2-40B4-BE49-F238E27FC236}">
                <a16:creationId xmlns:a16="http://schemas.microsoft.com/office/drawing/2014/main" id="{679DC773-F285-4E24-93C4-BC47B6D76AB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7" name="Pladsholder til slidenummer 1">
            <a:extLst>
              <a:ext uri="{FF2B5EF4-FFF2-40B4-BE49-F238E27FC236}">
                <a16:creationId xmlns:a16="http://schemas.microsoft.com/office/drawing/2014/main" id="{DBE49DD9-2A51-4EFE-A27C-92EA77D72BBD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9" name="Picture 8" descr="A close up of a map&#13;&#10;&#13;&#10;Description automatically generated">
            <a:extLst>
              <a:ext uri="{FF2B5EF4-FFF2-40B4-BE49-F238E27FC236}">
                <a16:creationId xmlns:a16="http://schemas.microsoft.com/office/drawing/2014/main" id="{10CD67F8-DEC8-EE48-915D-DE66149C8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45" y="2044297"/>
            <a:ext cx="5598777" cy="3116428"/>
          </a:xfrm>
          <a:prstGeom prst="rect">
            <a:avLst/>
          </a:prstGeom>
        </p:spPr>
      </p:pic>
      <p:pic>
        <p:nvPicPr>
          <p:cNvPr id="12" name="Picture 11" descr="A close up of a map&#13;&#10;&#13;&#10;Description automatically generated">
            <a:extLst>
              <a:ext uri="{FF2B5EF4-FFF2-40B4-BE49-F238E27FC236}">
                <a16:creationId xmlns:a16="http://schemas.microsoft.com/office/drawing/2014/main" id="{55CA2E45-C9A7-F64E-BC67-8EC06AE77F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111" y="2044297"/>
            <a:ext cx="5670347" cy="311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7293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159</TotalTime>
  <Words>177</Words>
  <Application>Microsoft Macintosh PowerPoint</Application>
  <PresentationFormat>Widescreen</PresentationFormat>
  <Paragraphs>82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Cambria Math</vt:lpstr>
      <vt:lpstr>AAU PowerPoint</vt:lpstr>
      <vt:lpstr>DC-DC Converter for PV Module Integration</vt:lpstr>
      <vt:lpstr>CONTENT</vt:lpstr>
      <vt:lpstr>Hardware</vt:lpstr>
      <vt:lpstr>Interface Board</vt:lpstr>
      <vt:lpstr>Inverter</vt:lpstr>
      <vt:lpstr>Inverter thermal test</vt:lpstr>
      <vt:lpstr>Simulation result</vt:lpstr>
      <vt:lpstr>Regenerative braking</vt:lpstr>
      <vt:lpstr>Regenrative braking simulation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Faheem Ahmad</cp:lastModifiedBy>
  <cp:revision>536</cp:revision>
  <cp:lastPrinted>2019-01-10T14:45:54Z</cp:lastPrinted>
  <dcterms:created xsi:type="dcterms:W3CDTF">2016-11-10T06:07:03Z</dcterms:created>
  <dcterms:modified xsi:type="dcterms:W3CDTF">2019-06-16T21:32:25Z</dcterms:modified>
</cp:coreProperties>
</file>